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5"/>
    <p:sldMasterId id="214748365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6858000" cx="9144000"/>
  <p:notesSz cx="7315200" cy="9601200"/>
  <p:embeddedFontLst>
    <p:embeddedFont>
      <p:font typeface="Garamon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3024">
          <p15:clr>
            <a:srgbClr val="000000"/>
          </p15:clr>
        </p15:guide>
        <p15:guide id="2" pos="2304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258A39-91CB-45E3-9C0B-F32E4BB958B1}">
  <a:tblStyle styleId="{FE258A39-91CB-45E3-9C0B-F32E4BB958B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Garamond-bold.fntdata"/><Relationship Id="rId21" Type="http://schemas.openxmlformats.org/officeDocument/2006/relationships/slide" Target="slides/slide14.xml"/><Relationship Id="rId43" Type="http://schemas.openxmlformats.org/officeDocument/2006/relationships/font" Target="fonts/Garamond-regular.fntdata"/><Relationship Id="rId24" Type="http://schemas.openxmlformats.org/officeDocument/2006/relationships/slide" Target="slides/slide17.xml"/><Relationship Id="rId46" Type="http://schemas.openxmlformats.org/officeDocument/2006/relationships/font" Target="fonts/Garamond-boldItalic.fntdata"/><Relationship Id="rId23" Type="http://schemas.openxmlformats.org/officeDocument/2006/relationships/slide" Target="slides/slide16.xml"/><Relationship Id="rId45" Type="http://schemas.openxmlformats.org/officeDocument/2006/relationships/font" Target="fonts/Garamon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4962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74725" y="4560887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4962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974725" y="4560887"/>
            <a:ext cx="5365750" cy="4321175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7cb3946d7_0_45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57cb3946d7_0_45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7cb3946d7_0_51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7cb3946d7_0_51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7cb3946d7_0_57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57cb3946d7_0_57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7cb3946d7_0_63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57cb3946d7_0_63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974725" y="4560887"/>
            <a:ext cx="5365750" cy="4321175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63570cd85_0_7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63570cd85_0_7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3570cd85_0_26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63570cd85_0_26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63570cd85_0_13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563570cd85_0_13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3570cd85_0_48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3570cd85_0_48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563570cd85_0_48:notes"/>
          <p:cNvSpPr txBox="1"/>
          <p:nvPr>
            <p:ph idx="12" type="sldNum"/>
          </p:nvPr>
        </p:nvSpPr>
        <p:spPr>
          <a:xfrm>
            <a:off x="4144962" y="9121775"/>
            <a:ext cx="3170100" cy="479400"/>
          </a:xfrm>
          <a:prstGeom prst="rect">
            <a:avLst/>
          </a:prstGeom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63570cd85_0_32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63570cd85_0_32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563570cd85_0_32:notes"/>
          <p:cNvSpPr txBox="1"/>
          <p:nvPr>
            <p:ph idx="12" type="sldNum"/>
          </p:nvPr>
        </p:nvSpPr>
        <p:spPr>
          <a:xfrm>
            <a:off x="4144962" y="9121775"/>
            <a:ext cx="3170100" cy="479400"/>
          </a:xfrm>
          <a:prstGeom prst="rect">
            <a:avLst/>
          </a:prstGeom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974725" y="4560887"/>
            <a:ext cx="5365750" cy="4321175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63570cd85_0_40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63570cd85_0_40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563570cd85_0_40:notes"/>
          <p:cNvSpPr txBox="1"/>
          <p:nvPr>
            <p:ph idx="12" type="sldNum"/>
          </p:nvPr>
        </p:nvSpPr>
        <p:spPr>
          <a:xfrm>
            <a:off x="4144962" y="9121775"/>
            <a:ext cx="3170100" cy="479400"/>
          </a:xfrm>
          <a:prstGeom prst="rect">
            <a:avLst/>
          </a:prstGeom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3570cd85_0_60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563570cd85_0_60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3570cd85_0_67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563570cd85_0_67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63570cd85_0_92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563570cd85_0_92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63570cd85_0_79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63570cd85_0_79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63570cd85_0_86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563570cd85_0_86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/>
          <p:nvPr>
            <p:ph idx="1" type="body"/>
          </p:nvPr>
        </p:nvSpPr>
        <p:spPr>
          <a:xfrm>
            <a:off x="974725" y="4560887"/>
            <a:ext cx="5365750" cy="4321175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63314e528_0_57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63314e528_0_57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:notes"/>
          <p:cNvSpPr txBox="1"/>
          <p:nvPr>
            <p:ph idx="1" type="body"/>
          </p:nvPr>
        </p:nvSpPr>
        <p:spPr>
          <a:xfrm>
            <a:off x="974725" y="4560887"/>
            <a:ext cx="5365750" cy="4321175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63314e528_0_10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563314e528_0_10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:notes"/>
          <p:cNvSpPr txBox="1"/>
          <p:nvPr>
            <p:ph idx="1" type="body"/>
          </p:nvPr>
        </p:nvSpPr>
        <p:spPr>
          <a:xfrm>
            <a:off x="974725" y="4560887"/>
            <a:ext cx="5365750" cy="4321175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63314e528_0_17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563314e528_0_17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63314e528_0_28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63314e528_0_28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63570cd85_2_10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563570cd85_2_10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63314e528_0_49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563314e528_0_49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63570cd85_0_108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563570cd85_0_108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63570cd85_0_114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563570cd85_0_114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:notes"/>
          <p:cNvSpPr txBox="1"/>
          <p:nvPr>
            <p:ph idx="1" type="body"/>
          </p:nvPr>
        </p:nvSpPr>
        <p:spPr>
          <a:xfrm>
            <a:off x="974725" y="4560887"/>
            <a:ext cx="5365750" cy="4321175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4:notes"/>
          <p:cNvSpPr/>
          <p:nvPr>
            <p:ph idx="2" type="sldImg"/>
          </p:nvPr>
        </p:nvSpPr>
        <p:spPr>
          <a:xfrm>
            <a:off x="1257300" y="719137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7cb3946d7_0_4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57cb3946d7_0_4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7cb3946d7_0_12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57cb3946d7_0_12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7cb3946d7_0_18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57cb3946d7_0_18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7cb3946d7_0_24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57cb3946d7_0_24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7cb3946d7_0_35:notes"/>
          <p:cNvSpPr txBox="1"/>
          <p:nvPr>
            <p:ph idx="1" type="body"/>
          </p:nvPr>
        </p:nvSpPr>
        <p:spPr>
          <a:xfrm>
            <a:off x="974725" y="4560887"/>
            <a:ext cx="5365800" cy="4321200"/>
          </a:xfrm>
          <a:prstGeom prst="rect">
            <a:avLst/>
          </a:prstGeom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57cb3946d7_0_35:notes"/>
          <p:cNvSpPr/>
          <p:nvPr>
            <p:ph idx="2" type="sldImg"/>
          </p:nvPr>
        </p:nvSpPr>
        <p:spPr>
          <a:xfrm>
            <a:off x="1257300" y="719137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/>
        </p:nvSpPr>
        <p:spPr>
          <a:xfrm>
            <a:off x="155575" y="893762"/>
            <a:ext cx="8839200" cy="126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KK01: Design of Extremely Miniature Satellite (RyeTubesat)</a:t>
            </a:r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962025" y="4887912"/>
            <a:ext cx="7450137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A</a:t>
            </a: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erospace, Electrical, Computer &amp; Biomedical</a:t>
            </a: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Engineering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Ryerson University, Toronto, Canada</a:t>
            </a:r>
            <a:endParaRPr/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9487" y="0"/>
            <a:ext cx="1814512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253" y="2160572"/>
            <a:ext cx="2953850" cy="30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299325" y="104887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POWER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700" y="1494277"/>
            <a:ext cx="6672601" cy="46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/>
        </p:nvSpPr>
        <p:spPr>
          <a:xfrm>
            <a:off x="299325" y="104887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POWER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50" y="1114549"/>
            <a:ext cx="7846251" cy="49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299325" y="104887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POWER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00" y="903827"/>
            <a:ext cx="7635000" cy="5050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299325" y="104887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POWER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1214451"/>
            <a:ext cx="8477250" cy="480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461962" y="-142875"/>
            <a:ext cx="84470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POWER</a:t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461950" y="820287"/>
            <a:ext cx="9144000" cy="7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EXISTING POWER SPECIFICATIONS: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Noto Sans Symbols"/>
              <a:buChar char="❑"/>
            </a:pPr>
            <a:r>
              <a:rPr b="1" lang="en-US" sz="2000">
                <a:solidFill>
                  <a:schemeClr val="lt1"/>
                </a:solidFill>
              </a:rPr>
              <a:t>Maximum System Operating Time: ~16 hours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Noto Sans Symbols"/>
              <a:buChar char="❑"/>
            </a:pPr>
            <a:r>
              <a:rPr b="1" lang="en-US" sz="2000">
                <a:solidFill>
                  <a:schemeClr val="lt1"/>
                </a:solidFill>
              </a:rPr>
              <a:t>Approximate Solar Panel Power Delivery: 15mW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System cannot operate </a:t>
            </a:r>
            <a:r>
              <a:rPr b="1" lang="en-US" sz="2000">
                <a:solidFill>
                  <a:schemeClr val="lt1"/>
                </a:solidFill>
              </a:rPr>
              <a:t>indefinitely</a:t>
            </a:r>
            <a:r>
              <a:rPr b="1" lang="en-US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Must alternate between data collection and charging cycles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461962" y="-142875"/>
            <a:ext cx="8447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LINK BUDGET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25" y="1810250"/>
            <a:ext cx="8839201" cy="30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REVISIONS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39250" y="1181700"/>
            <a:ext cx="8978400" cy="56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Issues to Be Fixed</a:t>
            </a:r>
            <a:endParaRPr b="1" sz="20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highlight>
                  <a:srgbClr val="FFFF00"/>
                </a:highlight>
              </a:rPr>
              <a:t>Neccessary Documentation/Information on Communication System (Wiring, Troubleshooting Guide, Pin Description, Source Code template, etc) was not available; Only mechanical information was found</a:t>
            </a:r>
            <a:endParaRPr b="1" sz="2000">
              <a:solidFill>
                <a:srgbClr val="FFFFFF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Arduino Mini Unreliable during Programming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SD Card Slot Not Attached For Payload Team on Board(s)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Cable Connections on-board loose (no locking feature available)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Unused components and wasted space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Available Program Memory insufficient for required Functions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Multiple Test Models and Parts Unavailable; Only one test at a time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/>
        </p:nvSpPr>
        <p:spPr>
          <a:xfrm>
            <a:off x="461962" y="-142875"/>
            <a:ext cx="8447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LINK BUDGET</a:t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461950" y="877662"/>
            <a:ext cx="9144000" cy="7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EXISTING SYSTEM SPECIFICATIONS: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On Board Transmission Power: 100mW(20dBm) + 250mW(27dBm) amplification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High Ground Station Sensitivity (Larger Ground Antenna)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Operating Distance: 300 km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Data Rate: 1200 baud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AX.25 Protocol (Used for radio communication)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64 Bytes/packet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Single Payload Transmission:  &lt; 1 min (0.017 Hr. )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1150"/>
            <a:ext cx="8839201" cy="492601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193650" y="90316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 AX.25 Modem</a:t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REVISIONS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61" y="2096975"/>
            <a:ext cx="4103499" cy="371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550" y="2096975"/>
            <a:ext cx="4232000" cy="37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Design Overview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REVISIONS</a:t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155575" y="12371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Revised Controller Board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/>
        </p:nvSpPr>
        <p:spPr>
          <a:xfrm>
            <a:off x="187075" y="933450"/>
            <a:ext cx="9144000" cy="55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4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</a:rPr>
              <a:t>Overview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4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</a:rPr>
              <a:t>System Analysis</a:t>
            </a:r>
            <a:endParaRPr b="1" sz="24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400"/>
              <a:buChar char="❑"/>
            </a:pPr>
            <a:r>
              <a:rPr b="1" lang="en-US" sz="2400">
                <a:solidFill>
                  <a:schemeClr val="lt1"/>
                </a:solidFill>
              </a:rPr>
              <a:t>System Revisions</a:t>
            </a:r>
            <a:endParaRPr b="1" sz="24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4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</a:rPr>
              <a:t>Hardware Overview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400"/>
              <a:buFont typeface="Noto Sans Symbols"/>
              <a:buChar char="❑"/>
            </a:pPr>
            <a:r>
              <a:rPr b="1" lang="en-US" sz="2400">
                <a:solidFill>
                  <a:schemeClr val="lt1"/>
                </a:solidFill>
              </a:rPr>
              <a:t>Software Overview (Communication Modem)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Command and Data Handling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Payload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400"/>
              <a:buChar char="❑"/>
            </a:pPr>
            <a:r>
              <a:rPr b="1" lang="en-US" sz="2400">
                <a:solidFill>
                  <a:schemeClr val="lt1"/>
                </a:solidFill>
              </a:rPr>
              <a:t>Challenges </a:t>
            </a:r>
            <a:endParaRPr b="1" sz="24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400"/>
              <a:buChar char="❑"/>
            </a:pPr>
            <a:r>
              <a:rPr b="1" lang="en-US" sz="2400">
                <a:solidFill>
                  <a:schemeClr val="lt1"/>
                </a:solidFill>
              </a:rPr>
              <a:t>Future Actions</a:t>
            </a:r>
            <a:endParaRPr b="1" sz="24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-81650" y="269850"/>
            <a:ext cx="9144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aramond"/>
              <a:buNone/>
            </a:pPr>
            <a:r>
              <a:rPr b="1" lang="en-US" sz="28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PRESENTATION 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544" l="0" r="0" t="544"/>
          <a:stretch/>
        </p:blipFill>
        <p:spPr>
          <a:xfrm>
            <a:off x="498261" y="2096975"/>
            <a:ext cx="4103499" cy="371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4">
            <a:alphaModFix/>
          </a:blip>
          <a:srcRect b="0" l="29" r="29" t="0"/>
          <a:stretch/>
        </p:blipFill>
        <p:spPr>
          <a:xfrm>
            <a:off x="4657550" y="2096975"/>
            <a:ext cx="4231999" cy="3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REVISIONS</a:t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155575" y="12371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Revised Payload Board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461962" y="-142875"/>
            <a:ext cx="8447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 OVERVIEW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461950" y="1000137"/>
            <a:ext cx="9144000" cy="7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Logic Controller (x2)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Noto Sans Symbols"/>
              <a:buChar char="❑"/>
            </a:pPr>
            <a:r>
              <a:rPr b="1" lang="en-US" sz="2000">
                <a:solidFill>
                  <a:schemeClr val="lt1"/>
                </a:solidFill>
              </a:rPr>
              <a:t>Arduino Nano 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Font typeface="Noto Sans Symbols"/>
              <a:buChar char="❑"/>
            </a:pPr>
            <a:r>
              <a:rPr b="1" lang="en-US" sz="2000">
                <a:solidFill>
                  <a:schemeClr val="lt1"/>
                </a:solidFill>
              </a:rPr>
              <a:t>16MHz 5V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built-in 5 &amp; 3.3V DC Regulator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30kB Program Memory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5V ADC, 5V IO, SPI, I2C, UART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576763" y="2182338"/>
            <a:ext cx="458152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461962" y="-142875"/>
            <a:ext cx="8447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 OVERVIEW</a:t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645650" y="1000125"/>
            <a:ext cx="6024600" cy="54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Analog Voltage Devices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CDS Photoconductive Cells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5V Operating Voltage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TMP35 Low Voltage Temperature Sensors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3.3V Operating Voltage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Output Voltage:  0 - 3.3V 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525" y="1000125"/>
            <a:ext cx="19240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275" y="3535813"/>
            <a:ext cx="287655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461962" y="-142875"/>
            <a:ext cx="8447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 OVERVIEW</a:t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738875" y="1000125"/>
            <a:ext cx="5765100" cy="7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I2C Devices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LSM9DS1 motion-sensing system-in-a-chip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3.3V Operating Voltage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201212" y="2329436"/>
            <a:ext cx="4804675" cy="21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/>
        </p:nvSpPr>
        <p:spPr>
          <a:xfrm>
            <a:off x="461962" y="-142875"/>
            <a:ext cx="8447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 OVERVIEW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461950" y="1000125"/>
            <a:ext cx="5191800" cy="7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UART</a:t>
            </a:r>
            <a:r>
              <a:rPr b="1" lang="en-US" sz="2000">
                <a:solidFill>
                  <a:schemeClr val="lt1"/>
                </a:solidFill>
              </a:rPr>
              <a:t> Devices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Miniature TTL Serial JPEG Camera with NTSC Video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5V Operation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022" y="1000125"/>
            <a:ext cx="2793675" cy="38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/>
        </p:nvSpPr>
        <p:spPr>
          <a:xfrm>
            <a:off x="461962" y="-142875"/>
            <a:ext cx="8447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 OVERVIEW</a:t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461950" y="1000125"/>
            <a:ext cx="5191800" cy="7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SPI</a:t>
            </a:r>
            <a:r>
              <a:rPr b="1" lang="en-US" sz="2000">
                <a:solidFill>
                  <a:schemeClr val="lt1"/>
                </a:solidFill>
              </a:rPr>
              <a:t> Devices</a:t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SD Memory Card Reader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3.3V Operating Voltage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MAX1112 multichannel 8bit ADC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5V Operating Voltage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150" y="1152525"/>
            <a:ext cx="28860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150" y="3533775"/>
            <a:ext cx="3185450" cy="2176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155575" y="125412"/>
            <a:ext cx="8756650" cy="677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RyeTubeSat: Command and Data-Handling Software</a:t>
            </a:r>
            <a:endParaRPr/>
          </a:p>
        </p:txBody>
      </p:sp>
      <p:sp>
        <p:nvSpPr>
          <p:cNvPr id="206" name="Google Shape;206;p30"/>
          <p:cNvSpPr txBox="1"/>
          <p:nvPr/>
        </p:nvSpPr>
        <p:spPr>
          <a:xfrm>
            <a:off x="76200" y="1034925"/>
            <a:ext cx="8978400" cy="56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Collect data such as acceleration, satellite orientation, light intensity, and a real time photo, then sends all gathered data to ground station 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Arduino Mini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During start up, the software launches mission level code</a:t>
            </a:r>
            <a:endParaRPr b="1"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>
                <a:solidFill>
                  <a:schemeClr val="lt1"/>
                </a:solidFill>
              </a:rPr>
              <a:t>checks if satellite is undergoing launch</a:t>
            </a:r>
            <a:endParaRPr b="1"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-US" sz="2000">
                <a:solidFill>
                  <a:schemeClr val="lt1"/>
                </a:solidFill>
              </a:rPr>
              <a:t>if so,  a 45 min timer will begin for all satellite function to start</a:t>
            </a:r>
            <a:endParaRPr b="1"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en-US" sz="2000">
                <a:solidFill>
                  <a:schemeClr val="lt1"/>
                </a:solidFill>
              </a:rPr>
              <a:t>launch duration = 20min → 25 min safety window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Continuously checks for any signal from the ground station. Once it receives a signal from the ground station, it will then start sending the collected data to the ground station and stored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If it does not receive a signal from ground station then it will perform payload tasks such as take photos and collect sensor data.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RyeTubeSat: Command and Data-Handling Software</a:t>
            </a:r>
            <a:endParaRPr/>
          </a:p>
        </p:txBody>
      </p:sp>
      <p:cxnSp>
        <p:nvCxnSpPr>
          <p:cNvPr id="212" name="Google Shape;212;p31"/>
          <p:cNvCxnSpPr/>
          <p:nvPr/>
        </p:nvCxnSpPr>
        <p:spPr>
          <a:xfrm>
            <a:off x="155575" y="701675"/>
            <a:ext cx="8756700" cy="0"/>
          </a:xfrm>
          <a:prstGeom prst="straightConnector1">
            <a:avLst/>
          </a:prstGeom>
          <a:noFill/>
          <a:ln cap="flat" cmpd="sng" w="25400">
            <a:solidFill>
              <a:srgbClr val="9BBB59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00" y="1952350"/>
            <a:ext cx="7846376" cy="47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179875" y="969550"/>
            <a:ext cx="8479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sng">
                <a:solidFill>
                  <a:schemeClr val="lt1"/>
                </a:solidFill>
              </a:rPr>
              <a:t>Work Break Down Structure</a:t>
            </a:r>
            <a:endParaRPr b="1" i="1" sz="2000" u="sng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-US">
                <a:solidFill>
                  <a:schemeClr val="lt1"/>
                </a:solidFill>
              </a:rPr>
              <a:t>High-level view of how the code works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/>
        </p:nvSpPr>
        <p:spPr>
          <a:xfrm>
            <a:off x="155575" y="125412"/>
            <a:ext cx="8756650" cy="677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RyeTubeSat: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 and Data-Handling Software</a:t>
            </a:r>
            <a:endParaRPr/>
          </a:p>
        </p:txBody>
      </p:sp>
      <p:cxnSp>
        <p:nvCxnSpPr>
          <p:cNvPr id="220" name="Google Shape;220;p32"/>
          <p:cNvCxnSpPr/>
          <p:nvPr/>
        </p:nvCxnSpPr>
        <p:spPr>
          <a:xfrm>
            <a:off x="155575" y="701675"/>
            <a:ext cx="8756650" cy="0"/>
          </a:xfrm>
          <a:prstGeom prst="straightConnector1">
            <a:avLst/>
          </a:prstGeom>
          <a:noFill/>
          <a:ln cap="flat" cmpd="sng" w="25400">
            <a:solidFill>
              <a:srgbClr val="9BBB59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277" y="1898400"/>
            <a:ext cx="5507249" cy="48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179875" y="969550"/>
            <a:ext cx="8479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sng">
                <a:solidFill>
                  <a:schemeClr val="lt1"/>
                </a:solidFill>
              </a:rPr>
              <a:t>Work Break Down Structure</a:t>
            </a:r>
            <a:endParaRPr i="1" u="sng"/>
          </a:p>
        </p:txBody>
      </p:sp>
      <p:sp>
        <p:nvSpPr>
          <p:cNvPr id="223" name="Google Shape;223;p32"/>
          <p:cNvSpPr txBox="1"/>
          <p:nvPr/>
        </p:nvSpPr>
        <p:spPr>
          <a:xfrm>
            <a:off x="179875" y="969550"/>
            <a:ext cx="8479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sng">
                <a:solidFill>
                  <a:schemeClr val="lt1"/>
                </a:solidFill>
              </a:rPr>
              <a:t>Work Break Down Structure</a:t>
            </a:r>
            <a:endParaRPr b="1" i="1" sz="2000" u="sng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-US">
                <a:solidFill>
                  <a:schemeClr val="lt1"/>
                </a:solidFill>
              </a:rPr>
              <a:t>Explanation of the function that reads data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RyeTubeSat: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 and Data-Handling Software</a:t>
            </a:r>
            <a:endParaRPr/>
          </a:p>
        </p:txBody>
      </p:sp>
      <p:cxnSp>
        <p:nvCxnSpPr>
          <p:cNvPr id="229" name="Google Shape;229;p33"/>
          <p:cNvCxnSpPr/>
          <p:nvPr/>
        </p:nvCxnSpPr>
        <p:spPr>
          <a:xfrm>
            <a:off x="155575" y="701675"/>
            <a:ext cx="8756700" cy="0"/>
          </a:xfrm>
          <a:prstGeom prst="straightConnector1">
            <a:avLst/>
          </a:prstGeom>
          <a:noFill/>
          <a:ln cap="flat" cmpd="sng" w="25400">
            <a:solidFill>
              <a:srgbClr val="9BBB59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488" y="1952350"/>
            <a:ext cx="4116262" cy="45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179875" y="969550"/>
            <a:ext cx="8479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sng">
                <a:solidFill>
                  <a:schemeClr val="lt1"/>
                </a:solidFill>
              </a:rPr>
              <a:t>Work Break Down Structure</a:t>
            </a:r>
            <a:endParaRPr b="1" i="1" sz="2000" u="sng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-US">
                <a:solidFill>
                  <a:schemeClr val="lt1"/>
                </a:solidFill>
              </a:rPr>
              <a:t>Commands and their tasks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/>
        </p:nvSpPr>
        <p:spPr>
          <a:xfrm>
            <a:off x="461962" y="-142875"/>
            <a:ext cx="84470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0" y="933450"/>
            <a:ext cx="9144000" cy="4708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</a:rPr>
              <a:t>AFTER JOINING UP WITH TUBESAT TEAM</a:t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Assess current issues with the tubesat project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Provide solutions to project when available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b="1" lang="en-US" sz="2000">
                <a:highlight>
                  <a:srgbClr val="FFFF00"/>
                </a:highlight>
              </a:rPr>
              <a:t>Decide with current Tubesat Team future revisions and actions to be done to project</a:t>
            </a:r>
            <a:endParaRPr b="1" sz="2000">
              <a:highlight>
                <a:srgbClr val="FFFF00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RyeTubeSat: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 and Data-Handling Software</a:t>
            </a:r>
            <a:endParaRPr/>
          </a:p>
        </p:txBody>
      </p:sp>
      <p:cxnSp>
        <p:nvCxnSpPr>
          <p:cNvPr id="237" name="Google Shape;237;p34"/>
          <p:cNvCxnSpPr/>
          <p:nvPr/>
        </p:nvCxnSpPr>
        <p:spPr>
          <a:xfrm>
            <a:off x="155575" y="701675"/>
            <a:ext cx="8756700" cy="0"/>
          </a:xfrm>
          <a:prstGeom prst="straightConnector1">
            <a:avLst/>
          </a:prstGeom>
          <a:noFill/>
          <a:ln cap="flat" cmpd="sng" w="25400">
            <a:solidFill>
              <a:srgbClr val="9BBB59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00" y="2018651"/>
            <a:ext cx="7884201" cy="43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179875" y="969550"/>
            <a:ext cx="8479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sng">
                <a:solidFill>
                  <a:schemeClr val="lt1"/>
                </a:solidFill>
              </a:rPr>
              <a:t>Work Break Down Structure</a:t>
            </a:r>
            <a:endParaRPr b="1" i="1" sz="2000" u="sng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-US">
                <a:solidFill>
                  <a:schemeClr val="lt1"/>
                </a:solidFill>
              </a:rPr>
              <a:t>Performance of commands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RyeTubeSat: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 and Data-Handling Software</a:t>
            </a:r>
            <a:endParaRPr/>
          </a:p>
        </p:txBody>
      </p:sp>
      <p:cxnSp>
        <p:nvCxnSpPr>
          <p:cNvPr id="245" name="Google Shape;245;p35"/>
          <p:cNvCxnSpPr/>
          <p:nvPr/>
        </p:nvCxnSpPr>
        <p:spPr>
          <a:xfrm>
            <a:off x="155575" y="701675"/>
            <a:ext cx="8756700" cy="0"/>
          </a:xfrm>
          <a:prstGeom prst="straightConnector1">
            <a:avLst/>
          </a:prstGeom>
          <a:noFill/>
          <a:ln cap="flat" cmpd="sng" w="25400">
            <a:solidFill>
              <a:srgbClr val="9BBB59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2612"/>
            <a:ext cx="8839200" cy="25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80012"/>
            <a:ext cx="8839200" cy="168036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179875" y="1045750"/>
            <a:ext cx="84795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sng">
                <a:solidFill>
                  <a:schemeClr val="lt1"/>
                </a:solidFill>
              </a:rPr>
              <a:t>List of Functions</a:t>
            </a:r>
            <a:endParaRPr i="1" u="sng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RyeTubeSat: Ground Station Software</a:t>
            </a:r>
            <a:endParaRPr/>
          </a:p>
        </p:txBody>
      </p:sp>
      <p:cxnSp>
        <p:nvCxnSpPr>
          <p:cNvPr id="254" name="Google Shape;254;p36"/>
          <p:cNvCxnSpPr/>
          <p:nvPr/>
        </p:nvCxnSpPr>
        <p:spPr>
          <a:xfrm>
            <a:off x="155575" y="701675"/>
            <a:ext cx="8756700" cy="0"/>
          </a:xfrm>
          <a:prstGeom prst="straightConnector1">
            <a:avLst/>
          </a:prstGeom>
          <a:noFill/>
          <a:ln cap="flat" cmpd="sng" w="25400">
            <a:solidFill>
              <a:srgbClr val="9BBB59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75062"/>
            <a:ext cx="8839202" cy="265739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/>
        </p:nvSpPr>
        <p:spPr>
          <a:xfrm>
            <a:off x="179875" y="1045750"/>
            <a:ext cx="84795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 u="sng">
                <a:solidFill>
                  <a:schemeClr val="lt1"/>
                </a:solidFill>
              </a:rPr>
              <a:t>Ground System Block Diagram</a:t>
            </a:r>
            <a:endParaRPr b="1" i="1" sz="2000" u="sng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-US">
                <a:solidFill>
                  <a:schemeClr val="lt1"/>
                </a:solidFill>
              </a:rPr>
              <a:t>MATLAB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-US">
                <a:solidFill>
                  <a:schemeClr val="lt1"/>
                </a:solidFill>
              </a:rPr>
              <a:t>Software is broken down into separate module that each play a part in communicating with the satellite and can be called anytime at the discretion of the ground station operator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RyeTubeSat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2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Software Problems and Revi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sion</a:t>
            </a:r>
            <a:endParaRPr/>
          </a:p>
        </p:txBody>
      </p:sp>
      <p:cxnSp>
        <p:nvCxnSpPr>
          <p:cNvPr id="262" name="Google Shape;262;p37"/>
          <p:cNvCxnSpPr/>
          <p:nvPr/>
        </p:nvCxnSpPr>
        <p:spPr>
          <a:xfrm>
            <a:off x="155575" y="701675"/>
            <a:ext cx="8756700" cy="0"/>
          </a:xfrm>
          <a:prstGeom prst="straightConnector1">
            <a:avLst/>
          </a:prstGeom>
          <a:noFill/>
          <a:ln cap="flat" cmpd="sng" w="25400">
            <a:solidFill>
              <a:srgbClr val="9BBB59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</p:cxnSp>
      <p:sp>
        <p:nvSpPr>
          <p:cNvPr id="263" name="Google Shape;263;p37"/>
          <p:cNvSpPr txBox="1"/>
          <p:nvPr/>
        </p:nvSpPr>
        <p:spPr>
          <a:xfrm>
            <a:off x="76200" y="1034925"/>
            <a:ext cx="8978400" cy="56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Memory</a:t>
            </a:r>
            <a:r>
              <a:rPr b="1" lang="en-US" sz="2000">
                <a:solidFill>
                  <a:schemeClr val="lt1"/>
                </a:solidFill>
              </a:rPr>
              <a:t> 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Timing Contraints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Software Platform</a:t>
            </a:r>
            <a:endParaRPr b="1"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b="1" lang="en-US" sz="2000">
                <a:solidFill>
                  <a:schemeClr val="lt1"/>
                </a:solidFill>
              </a:rPr>
              <a:t>overall efficiency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/>
        </p:nvSpPr>
        <p:spPr>
          <a:xfrm>
            <a:off x="461962" y="-142875"/>
            <a:ext cx="8447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738875" y="1000125"/>
            <a:ext cx="8170200" cy="58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Troubleshooting the communication system in less than 4 months without proper prior documentation/information of the system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Large Portion of the system being treat as black boxes; unknown systems not properly documented for handling and operation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Lead times of components for board revisions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Lack of additional test units for concurrent testings of Systems</a:t>
            </a:r>
            <a:endParaRPr b="1" sz="2000">
              <a:solidFill>
                <a:schemeClr val="lt1"/>
              </a:solidFill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Limitations of control over project; Decisions must never be made by one party alone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/>
        </p:nvSpPr>
        <p:spPr>
          <a:xfrm>
            <a:off x="461962" y="-142875"/>
            <a:ext cx="8447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REVISIONS</a:t>
            </a:r>
            <a:endParaRPr/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0850" y="4270025"/>
            <a:ext cx="3384899" cy="25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/>
        </p:nvSpPr>
        <p:spPr>
          <a:xfrm>
            <a:off x="0" y="1000125"/>
            <a:ext cx="7712700" cy="58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Further Simplification of System; </a:t>
            </a:r>
            <a:r>
              <a:rPr b="1" lang="en-US" sz="2000">
                <a:highlight>
                  <a:srgbClr val="FFFF00"/>
                </a:highlight>
              </a:rPr>
              <a:t>Switching to Larger Arduino Microcontroller</a:t>
            </a:r>
            <a:endParaRPr b="1" sz="2000">
              <a:highlight>
                <a:srgbClr val="FFFF00"/>
              </a:highlight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○"/>
            </a:pPr>
            <a:r>
              <a:rPr b="1" lang="en-US" sz="2000">
                <a:solidFill>
                  <a:schemeClr val="lt1"/>
                </a:solidFill>
              </a:rPr>
              <a:t>Fixes Program Memory Issue with current System</a:t>
            </a:r>
            <a:endParaRPr b="1"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○"/>
            </a:pPr>
            <a:r>
              <a:rPr b="1" lang="en-US" sz="2000">
                <a:solidFill>
                  <a:schemeClr val="lt1"/>
                </a:solidFill>
              </a:rPr>
              <a:t>Provides enough ADCs for direct, more accurate current measurement of solar panel current</a:t>
            </a:r>
            <a:endParaRPr b="1" sz="2000">
              <a:solidFill>
                <a:schemeClr val="lt1"/>
              </a:solidFill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○"/>
            </a:pPr>
            <a:r>
              <a:rPr b="1" lang="en-US" sz="2000">
                <a:solidFill>
                  <a:schemeClr val="lt1"/>
                </a:solidFill>
              </a:rPr>
              <a:t>Changing Operating frequency balances out increased system power</a:t>
            </a:r>
            <a:endParaRPr b="1" sz="2000">
              <a:solidFill>
                <a:schemeClr val="lt1"/>
              </a:solidFill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2000"/>
              <a:buChar char="❑"/>
            </a:pPr>
            <a:r>
              <a:rPr b="1" lang="en-US" sz="2000">
                <a:solidFill>
                  <a:schemeClr val="lt1"/>
                </a:solidFill>
              </a:rPr>
              <a:t>Apply Call sign/Handshake Protocol on Arduino Modem to decrease bit error rate to 0%</a:t>
            </a:r>
            <a:endParaRPr b="1" sz="20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Google Shape;53;p8"/>
          <p:cNvGraphicFramePr/>
          <p:nvPr/>
        </p:nvGraphicFramePr>
        <p:xfrm>
          <a:off x="846137" y="8937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{FE258A39-91CB-45E3-9C0B-F32E4BB958B1}</a:tableStyleId>
              </a:tblPr>
              <a:tblGrid>
                <a:gridCol w="2432050"/>
                <a:gridCol w="2408225"/>
                <a:gridCol w="2457450"/>
              </a:tblGrid>
              <a:tr h="2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Operating Power (W)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Idling Power (W)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 sensor**has been changed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0.0018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&lt;0.000045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Temperature Sensor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0.0011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&lt;0.000045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112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IMU: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Accelerometer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Magnetometer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Gyroscope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0.0005</a:t>
                      </a:r>
                      <a:endParaRPr/>
                    </a:p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0.0004</a:t>
                      </a:r>
                      <a:endParaRPr/>
                    </a:p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0.0234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0.00009</a:t>
                      </a:r>
                      <a:endParaRPr/>
                    </a:p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0.00000432</a:t>
                      </a:r>
                      <a:endParaRPr/>
                    </a:p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0.0000105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2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Camera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0.375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5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Radio Transceiver: Transmit 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560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Radio Transceiver: Receive (always on)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0.135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0.135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2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Amplifier: Transmit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1.25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Amplifier: Receive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2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r>
                        <a:rPr b="1" baseline="-25000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2.3472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0.1452</a:t>
                      </a:r>
                      <a:endParaRPr/>
                    </a:p>
                  </a:txBody>
                  <a:tcPr marT="0" marB="0" marR="76200" marL="762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Google Shape;54;p8"/>
          <p:cNvGraphicFramePr/>
          <p:nvPr/>
        </p:nvGraphicFramePr>
        <p:xfrm>
          <a:off x="1538287" y="584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{FE258A39-91CB-45E3-9C0B-F32E4BB958B1}</a:tableStyleId>
              </a:tblPr>
              <a:tblGrid>
                <a:gridCol w="2968625"/>
                <a:gridCol w="2968625"/>
              </a:tblGrid>
              <a:tr h="2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Nominal Capacity (maH)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5200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Voltage (V)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3.7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280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b="1" i="0" lang="en-US" sz="1600" u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Efficiency (%)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0" i="0" lang="en-US" sz="1600" u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/>
                    </a:p>
                  </a:txBody>
                  <a:tcPr marT="0" marB="0" marR="68575" marL="6857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55" name="Google Shape;55;p8"/>
          <p:cNvSpPr txBox="1"/>
          <p:nvPr/>
        </p:nvSpPr>
        <p:spPr>
          <a:xfrm>
            <a:off x="3265487" y="5426075"/>
            <a:ext cx="2290762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1" i="1" lang="en-US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 Properties</a:t>
            </a:r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155575" y="125412"/>
            <a:ext cx="8756650" cy="677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POWER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POWER</a:t>
            </a:r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5812"/>
            <a:ext cx="8839200" cy="468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/>
        </p:nvSpPr>
        <p:spPr>
          <a:xfrm>
            <a:off x="155575" y="1254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POWER</a:t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50" y="1228737"/>
            <a:ext cx="767715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/>
        </p:nvSpPr>
        <p:spPr>
          <a:xfrm>
            <a:off x="299325" y="104887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POWER</a:t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300" y="996887"/>
            <a:ext cx="5105400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/>
        </p:nvSpPr>
        <p:spPr>
          <a:xfrm>
            <a:off x="-152400" y="301046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Circuit Test</a:t>
            </a:r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25" y="803412"/>
            <a:ext cx="754380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25" y="3688462"/>
            <a:ext cx="754380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-255050" y="6180012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Short Circuit Test</a:t>
            </a:r>
            <a:endParaRPr/>
          </a:p>
        </p:txBody>
      </p:sp>
      <p:sp>
        <p:nvSpPr>
          <p:cNvPr id="83" name="Google Shape;83;p12"/>
          <p:cNvSpPr txBox="1"/>
          <p:nvPr/>
        </p:nvSpPr>
        <p:spPr>
          <a:xfrm>
            <a:off x="299325" y="104887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POWER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38" y="788950"/>
            <a:ext cx="6577126" cy="55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299325" y="104887"/>
            <a:ext cx="87567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ANALYSIS - POWER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